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10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Планируемые доходы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Лист1!$A$2:$A$12</c:f>
              <c:strCache>
                <c:ptCount val="11"/>
                <c:pt idx="0">
                  <c:v>Налог на прибыль (6378,7 тыс. руб.)</c:v>
                </c:pt>
                <c:pt idx="1">
                  <c:v>Налог на совокупный доход (41,0 тыс. руб.)</c:v>
                </c:pt>
                <c:pt idx="2">
                  <c:v>Налог на имущество физических лиц (407,0 тыс. руб.)</c:v>
                </c:pt>
                <c:pt idx="3">
                  <c:v>Земельный налог (790,0 тыс. руб.)</c:v>
                </c:pt>
                <c:pt idx="4">
                  <c:v>Государственная пошлина (169,0 тыс. руб.)</c:v>
                </c:pt>
                <c:pt idx="5">
                  <c:v>Доходы от использования имущества, находящегося в муницпальной собственности 144,3 тыс. руб.)</c:v>
                </c:pt>
                <c:pt idx="6">
                  <c:v>Штрафы, санкции, возмещение ущерба (10,0 тыс. руб.)</c:v>
                </c:pt>
                <c:pt idx="7">
                  <c:v>Дотации (36 919,8 тыс. руб.)</c:v>
                </c:pt>
                <c:pt idx="8">
                  <c:v>Субвенции (843,0 тыс. руб.)</c:v>
                </c:pt>
                <c:pt idx="9">
                  <c:v>Прочие безвозмездные поступления (4233,5 тыс. руб.)</c:v>
                </c:pt>
                <c:pt idx="10">
                  <c:v>Прочие безвозмездные поступления в бюджеты сельских поселений (194,5 тыс. руб.)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6378.7</c:v>
                </c:pt>
                <c:pt idx="1">
                  <c:v>41</c:v>
                </c:pt>
                <c:pt idx="2">
                  <c:v>407</c:v>
                </c:pt>
                <c:pt idx="3">
                  <c:v>790</c:v>
                </c:pt>
                <c:pt idx="4">
                  <c:v>169</c:v>
                </c:pt>
                <c:pt idx="5">
                  <c:v>144.30000000000001</c:v>
                </c:pt>
                <c:pt idx="6">
                  <c:v>10</c:v>
                </c:pt>
                <c:pt idx="7">
                  <c:v>36919.800000000003</c:v>
                </c:pt>
                <c:pt idx="8">
                  <c:v>843</c:v>
                </c:pt>
                <c:pt idx="9">
                  <c:v>4233.5</c:v>
                </c:pt>
                <c:pt idx="10">
                  <c:v>194.5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21520468581815136"/>
          <c:y val="0.10851521548110818"/>
          <c:w val="0.56959051453299359"/>
          <c:h val="0.51553211259355025"/>
        </c:manualLayout>
      </c:layout>
      <c:overlay val="0"/>
      <c:txPr>
        <a:bodyPr/>
        <a:lstStyle/>
        <a:p>
          <a:pPr>
            <a:defRPr sz="1050" kern="100" spc="-100" baseline="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title>
      <c:tx>
        <c:rich>
          <a:bodyPr/>
          <a:lstStyle/>
          <a:p>
            <a:pPr>
              <a:defRPr/>
            </a:pPr>
            <a:r>
              <a:rPr lang="ru-RU" dirty="0"/>
              <a:t>% исполнения по итогам </a:t>
            </a:r>
            <a:r>
              <a:rPr lang="ru-RU" dirty="0" smtClean="0"/>
              <a:t>1 </a:t>
            </a:r>
            <a:r>
              <a:rPr lang="ru-RU" dirty="0" smtClean="0"/>
              <a:t>полугодие </a:t>
            </a:r>
            <a:r>
              <a:rPr lang="ru-RU" dirty="0" smtClean="0"/>
              <a:t>2015г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 исполнения по итогам 1 квартала 2013г.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Налог на прибыль</c:v>
                </c:pt>
                <c:pt idx="1">
                  <c:v>Налог на совокупный доход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  <c:pt idx="4">
                  <c:v>Государственная пошлина</c:v>
                </c:pt>
                <c:pt idx="5">
                  <c:v>Доходы от использования имущества, находящегося в муницпальной собственности</c:v>
                </c:pt>
                <c:pt idx="6">
                  <c:v>Штрафы, санкции, возмещение ущерба</c:v>
                </c:pt>
                <c:pt idx="7">
                  <c:v>Дотации</c:v>
                </c:pt>
                <c:pt idx="8">
                  <c:v>Субвенции</c:v>
                </c:pt>
                <c:pt idx="9">
                  <c:v>Прочие безвозмездные поступления</c:v>
                </c:pt>
                <c:pt idx="10">
                  <c:v>Прочие безвозмездные поступления в бюджеты сельских поселений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46</c:v>
                </c:pt>
                <c:pt idx="1">
                  <c:v>45.4</c:v>
                </c:pt>
                <c:pt idx="2">
                  <c:v>5.9</c:v>
                </c:pt>
                <c:pt idx="3">
                  <c:v>23.9</c:v>
                </c:pt>
                <c:pt idx="4">
                  <c:v>43.4</c:v>
                </c:pt>
                <c:pt idx="5">
                  <c:v>15</c:v>
                </c:pt>
                <c:pt idx="6">
                  <c:v>60</c:v>
                </c:pt>
                <c:pt idx="7">
                  <c:v>50</c:v>
                </c:pt>
                <c:pt idx="8">
                  <c:v>91.2</c:v>
                </c:pt>
                <c:pt idx="9">
                  <c:v>42.9</c:v>
                </c:pt>
                <c:pt idx="10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69668864"/>
        <c:axId val="69670400"/>
      </c:barChart>
      <c:catAx>
        <c:axId val="696688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69670400"/>
        <c:crosses val="autoZero"/>
        <c:auto val="1"/>
        <c:lblAlgn val="ctr"/>
        <c:lblOffset val="100"/>
        <c:noMultiLvlLbl val="1"/>
      </c:catAx>
      <c:valAx>
        <c:axId val="6967040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96688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2874676299815"/>
          <c:y val="0.13402922150830501"/>
          <c:w val="0.32684034336177403"/>
          <c:h val="0.86597077849169501"/>
        </c:manualLayout>
      </c:layout>
      <c:overlay val="0"/>
      <c:txPr>
        <a:bodyPr/>
        <a:lstStyle/>
        <a:p>
          <a:pPr>
            <a:defRPr sz="70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title>
      <c:layout/>
      <c:overlay val="0"/>
    </c:title>
    <c:autoTitleDeleted val="0"/>
    <c:view3D>
      <c:rotX val="6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Плановые расходы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cat>
            <c:strRef>
              <c:f>Лист1!$A$2:$A$15</c:f>
              <c:strCache>
                <c:ptCount val="14"/>
                <c:pt idx="0">
                  <c:v>Глава администрации (1 708,0 тыс. руб.)</c:v>
                </c:pt>
                <c:pt idx="1">
                  <c:v>Функционирование местной администрации (17 883,8 тыс. руб.)</c:v>
                </c:pt>
                <c:pt idx="2">
                  <c:v>Резервный фонд (27,00 тыс. руб.)</c:v>
                </c:pt>
                <c:pt idx="3">
                  <c:v>Содержание МКУ "Хозяйсвенно-эксплуатационная служба сп.Саранпауль" (12 750,6 тыс. руб.)</c:v>
                </c:pt>
                <c:pt idx="4">
                  <c:v>Другие общегосударственные вопросы (1187,3 тыс. руб.)</c:v>
                </c:pt>
                <c:pt idx="5">
                  <c:v>Национальная оборона: содержание специпалиста ВУС (741,0 тыс. руб.)</c:v>
                </c:pt>
                <c:pt idx="6">
                  <c:v>Государственная регистрация актов гражданского состояния (102,0 тыс. руб.)</c:v>
                </c:pt>
                <c:pt idx="7">
                  <c:v>Защита населения и территорий от ЧС природного и техногенного характера: отопление пожарных емкостей (598,2 тыс.руб.)</c:v>
                </c:pt>
                <c:pt idx="8">
                  <c:v>Общеэкономические вопросы: общественные работы (4 215,6 тыс.руб.)</c:v>
                </c:pt>
                <c:pt idx="9">
                  <c:v>Содержание дорог (3 168,0 тыс. руб.)</c:v>
                </c:pt>
                <c:pt idx="10">
                  <c:v>Оплата интернета (368,0 тыс. руб.)</c:v>
                </c:pt>
                <c:pt idx="11">
                  <c:v>Жилищно-коммунальное хозяйство: субсидии ЖКХ и подготовка к ОЗП (7856,8 тыс. руб.)</c:v>
                </c:pt>
                <c:pt idx="12">
                  <c:v>Социальная политика: пенсия (180,0 тыс. руб.)</c:v>
                </c:pt>
                <c:pt idx="13">
                  <c:v>Межбюджетные трансферты: передача полномочий в Березовский район  (37,6 тыс. руб.)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1708</c:v>
                </c:pt>
                <c:pt idx="1">
                  <c:v>17883.8</c:v>
                </c:pt>
                <c:pt idx="2">
                  <c:v>27</c:v>
                </c:pt>
                <c:pt idx="3">
                  <c:v>12750.6</c:v>
                </c:pt>
                <c:pt idx="4">
                  <c:v>1187.3</c:v>
                </c:pt>
                <c:pt idx="5">
                  <c:v>741</c:v>
                </c:pt>
                <c:pt idx="6">
                  <c:v>102</c:v>
                </c:pt>
                <c:pt idx="7">
                  <c:v>598.20000000000005</c:v>
                </c:pt>
                <c:pt idx="8">
                  <c:v>4215.6000000000004</c:v>
                </c:pt>
                <c:pt idx="9">
                  <c:v>3168</c:v>
                </c:pt>
                <c:pt idx="10">
                  <c:v>368</c:v>
                </c:pt>
                <c:pt idx="11" formatCode="#,##0.00">
                  <c:v>7856.8</c:v>
                </c:pt>
                <c:pt idx="12">
                  <c:v>180</c:v>
                </c:pt>
                <c:pt idx="13">
                  <c:v>37.6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0060416"/>
        <c:axId val="40058880"/>
        <c:axId val="0"/>
      </c:bar3DChart>
      <c:valAx>
        <c:axId val="40058880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40060416"/>
        <c:crosses val="autoZero"/>
        <c:crossBetween val="between"/>
      </c:valAx>
      <c:catAx>
        <c:axId val="4006041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40058880"/>
        <c:crosses val="autoZero"/>
        <c:auto val="1"/>
        <c:lblAlgn val="ctr"/>
        <c:lblOffset val="100"/>
        <c:noMultiLvlLbl val="0"/>
      </c:cat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title>
      <c:tx>
        <c:rich>
          <a:bodyPr/>
          <a:lstStyle/>
          <a:p>
            <a:pPr>
              <a:defRPr sz="1600"/>
            </a:pPr>
            <a:r>
              <a:rPr lang="ru-RU" sz="1600" dirty="0"/>
              <a:t>% исполнения по итогам </a:t>
            </a:r>
            <a:r>
              <a:rPr lang="ru-RU" sz="1600" dirty="0" smtClean="0"/>
              <a:t> </a:t>
            </a:r>
            <a:r>
              <a:rPr lang="ru-RU" sz="1600" dirty="0" smtClean="0"/>
              <a:t>1</a:t>
            </a:r>
            <a:r>
              <a:rPr lang="ru-RU" sz="1600" baseline="0" dirty="0" smtClean="0"/>
              <a:t> полугодие</a:t>
            </a:r>
            <a:r>
              <a:rPr lang="ru-RU" sz="1600" dirty="0" smtClean="0"/>
              <a:t> </a:t>
            </a:r>
            <a:r>
              <a:rPr lang="ru-RU" sz="1600" dirty="0" smtClean="0"/>
              <a:t>2015г</a:t>
            </a:r>
            <a:r>
              <a:rPr lang="ru-RU" sz="1600" dirty="0"/>
              <a:t>.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 исполнения по итогам 1 квартала 2013г.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Лист1!$A$2:$A$15</c:f>
              <c:strCache>
                <c:ptCount val="14"/>
                <c:pt idx="0">
                  <c:v>Глава администрации </c:v>
                </c:pt>
                <c:pt idx="1">
                  <c:v>Функционирование местной администрации </c:v>
                </c:pt>
                <c:pt idx="2">
                  <c:v>Резервный фонд </c:v>
                </c:pt>
                <c:pt idx="3">
                  <c:v>Содержание МКУ "Хозяйсвенно-эксплуатационная служба сп.Саранпауль"</c:v>
                </c:pt>
                <c:pt idx="4">
                  <c:v>Другие общегосударственные вопросы </c:v>
                </c:pt>
                <c:pt idx="5">
                  <c:v>Национальная оборона: содержание специпалиста ВУС </c:v>
                </c:pt>
                <c:pt idx="6">
                  <c:v>Государственная регистрация актов гражданского состояния </c:v>
                </c:pt>
                <c:pt idx="7">
                  <c:v>Защита населения и территорий от ЧС природного и техногенного характера: отопление пожарных емкостей </c:v>
                </c:pt>
                <c:pt idx="8">
                  <c:v>Общеэкономические вопросы: общественные работы </c:v>
                </c:pt>
                <c:pt idx="9">
                  <c:v>Содержание дорог </c:v>
                </c:pt>
                <c:pt idx="10">
                  <c:v>Оплата интернета </c:v>
                </c:pt>
                <c:pt idx="11">
                  <c:v>Жилищно-коммунальное хозяйство: субсидии ЖКХ и подготовка к ОЗП </c:v>
                </c:pt>
                <c:pt idx="12">
                  <c:v>Социальная политика: пенсия </c:v>
                </c:pt>
                <c:pt idx="13">
                  <c:v>Межбюджетные трансферты: передача полномочий в Березовский район 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49.02</c:v>
                </c:pt>
                <c:pt idx="1">
                  <c:v>50.17</c:v>
                </c:pt>
                <c:pt idx="2">
                  <c:v>96.3</c:v>
                </c:pt>
                <c:pt idx="3">
                  <c:v>44.33</c:v>
                </c:pt>
                <c:pt idx="4">
                  <c:v>37.9</c:v>
                </c:pt>
                <c:pt idx="5">
                  <c:v>35.96</c:v>
                </c:pt>
                <c:pt idx="6">
                  <c:v>7.55</c:v>
                </c:pt>
                <c:pt idx="7">
                  <c:v>54.66</c:v>
                </c:pt>
                <c:pt idx="8">
                  <c:v>23.35</c:v>
                </c:pt>
                <c:pt idx="9">
                  <c:v>23.51</c:v>
                </c:pt>
                <c:pt idx="10">
                  <c:v>40.54</c:v>
                </c:pt>
                <c:pt idx="11">
                  <c:v>36.61</c:v>
                </c:pt>
                <c:pt idx="12">
                  <c:v>41.67</c:v>
                </c:pt>
                <c:pt idx="13">
                  <c:v>73.19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39988224"/>
        <c:axId val="40022784"/>
      </c:barChart>
      <c:catAx>
        <c:axId val="3998822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40022784"/>
        <c:crosses val="autoZero"/>
        <c:auto val="1"/>
        <c:lblAlgn val="ctr"/>
        <c:lblOffset val="100"/>
        <c:noMultiLvlLbl val="1"/>
      </c:catAx>
      <c:valAx>
        <c:axId val="4002278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399882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071449402158067"/>
          <c:y val="5.5612542289821681E-2"/>
          <c:w val="0.33002624671916009"/>
          <c:h val="0.8968805596942806"/>
        </c:manualLayout>
      </c:layout>
      <c:overlay val="0"/>
      <c:txPr>
        <a:bodyPr/>
        <a:lstStyle/>
        <a:p>
          <a:pPr>
            <a:defRPr sz="70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title>
      <c:layout/>
      <c:overlay val="0"/>
      <c:txPr>
        <a:bodyPr/>
        <a:lstStyle/>
        <a:p>
          <a:pPr>
            <a:defRPr sz="1600"/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Бюджетные ассигнования (тыс. руб.)</c:v>
                </c:pt>
              </c:strCache>
            </c:strRef>
          </c:tx>
          <c:invertIfNegative val="1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Дотации бюджетам поселений на выравнивание уровня бюджетной обеспеченности</c:v>
                </c:pt>
                <c:pt idx="1">
                  <c:v>Субвенции бюджетам поселений на государственную регистрацию актов гражданского состояния</c:v>
                </c:pt>
                <c:pt idx="2">
                  <c:v>Субвенции бюджетам поселений на осуществление первичного воинского учета на территориях</c:v>
                </c:pt>
                <c:pt idx="3">
                  <c:v>Программа "Содействие занятости населения"</c:v>
                </c:pt>
                <c:pt idx="4">
                  <c:v>Подготовка к ОЗП 2015-2016гг.</c:v>
                </c:pt>
                <c:pt idx="5">
                  <c:v>Межбюджетные трансферты, передаваемые бюджетам поселений для компенсации дополнительных расходов (Организация деятельности молодежных трудовых отрядов)</c:v>
                </c:pt>
                <c:pt idx="6">
                  <c:v>Прочие безвозмездные поступления в бюджеты сельских поселений (Организация мероприятий приуроченных к 70-летию победы в ВОВ)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36919.800000000003</c:v>
                </c:pt>
                <c:pt idx="1">
                  <c:v>102</c:v>
                </c:pt>
                <c:pt idx="2">
                  <c:v>741</c:v>
                </c:pt>
                <c:pt idx="3">
                  <c:v>3546.6</c:v>
                </c:pt>
                <c:pt idx="4">
                  <c:v>276.89999999999998</c:v>
                </c:pt>
                <c:pt idx="5">
                  <c:v>410</c:v>
                </c:pt>
                <c:pt idx="6">
                  <c:v>194.5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0101376"/>
        <c:axId val="69706112"/>
      </c:barChart>
      <c:catAx>
        <c:axId val="4010137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800" spc="100" baseline="0"/>
            </a:pPr>
            <a:endParaRPr lang="ru-RU"/>
          </a:p>
        </c:txPr>
        <c:crossAx val="69706112"/>
        <c:crosses val="autoZero"/>
        <c:auto val="1"/>
        <c:lblAlgn val="ctr"/>
        <c:lblOffset val="100"/>
        <c:noMultiLvlLbl val="0"/>
      </c:catAx>
      <c:valAx>
        <c:axId val="697061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010137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4A2DA-2435-4F76-B4FD-5199126C9774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87E12-A028-4F5D-8911-DB9B832BF4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755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DDF1D-CD84-4807-AF42-292DFDFC46BD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A26AA-6278-4DD1-A9C5-8D217FCEDF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04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A26AA-6278-4DD1-A9C5-8D217FCEDFD7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302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00042"/>
            <a:ext cx="7772400" cy="1714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Бюджет для граждан </a:t>
            </a:r>
            <a:br>
              <a:rPr lang="ru-RU" dirty="0" smtClean="0"/>
            </a:br>
            <a:r>
              <a:rPr lang="ru-RU" dirty="0" smtClean="0"/>
              <a:t>сельского поселения </a:t>
            </a:r>
            <a:br>
              <a:rPr lang="ru-RU" dirty="0" smtClean="0"/>
            </a:br>
            <a:r>
              <a:rPr lang="ru-RU" dirty="0" smtClean="0"/>
              <a:t>Саранпауль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Исполнение бюджета по итогам 1 </a:t>
            </a:r>
            <a:r>
              <a:rPr lang="ru-RU" dirty="0" smtClean="0"/>
              <a:t>полугодие</a:t>
            </a:r>
            <a:r>
              <a:rPr lang="ru-RU" dirty="0" smtClean="0"/>
              <a:t> </a:t>
            </a:r>
            <a:r>
              <a:rPr lang="ru-RU" dirty="0" smtClean="0"/>
              <a:t>2015 года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характеристики бюджета сельского поселения Саранпауль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2143116"/>
            <a:ext cx="4643470" cy="107157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Объем доходов в сумме 50 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130,80 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тыс. руб.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3108" y="3429000"/>
            <a:ext cx="4643470" cy="107157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Объем расходов в сумме 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50 796,90тыс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. руб.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4714884"/>
            <a:ext cx="4643470" cy="100013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Дефицит бюджета в сумме 666,10 тыс. руб.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7609711"/>
              </p:ext>
            </p:extLst>
          </p:nvPr>
        </p:nvGraphicFramePr>
        <p:xfrm>
          <a:off x="179512" y="1700808"/>
          <a:ext cx="878497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Доходы бюджета сельского поселения Саранпауль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687263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Исполнение доходов бюджета сельского поселения Саранпауль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9000619"/>
              </p:ext>
            </p:extLst>
          </p:nvPr>
        </p:nvGraphicFramePr>
        <p:xfrm>
          <a:off x="457200" y="785794"/>
          <a:ext cx="8388000" cy="5522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Расходы бюджета сельского поселения Саранпауль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3123284"/>
              </p:ext>
            </p:extLst>
          </p:nvPr>
        </p:nvGraphicFramePr>
        <p:xfrm>
          <a:off x="457200" y="1196752"/>
          <a:ext cx="822960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Исполнение расходов</a:t>
            </a:r>
            <a:r>
              <a:rPr lang="ru-RU" sz="2400" dirty="0" smtClean="0"/>
              <a:t> </a:t>
            </a:r>
            <a:r>
              <a:rPr lang="ru-RU" sz="2000" dirty="0" smtClean="0"/>
              <a:t>бюджета сельского поселения Саранпауль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91689"/>
              </p:ext>
            </p:extLst>
          </p:nvPr>
        </p:nvGraphicFramePr>
        <p:xfrm>
          <a:off x="611560" y="548680"/>
          <a:ext cx="7920880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346050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/>
              <a:t>Объем межбюджетных трансфертов передаваемых из бюджетов других уровней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550</TotalTime>
  <Words>103</Words>
  <Application>Microsoft Office PowerPoint</Application>
  <PresentationFormat>Экран (4:3)</PresentationFormat>
  <Paragraphs>17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Бюджет для граждан  сельского поселения  Саранпауль</vt:lpstr>
      <vt:lpstr>Основные характеристики бюджета сельского поселения Саранпауль</vt:lpstr>
      <vt:lpstr>Доходы бюджета сельского поселения Саранпауль</vt:lpstr>
      <vt:lpstr>Исполнение доходов бюджета сельского поселения Саранпауль</vt:lpstr>
      <vt:lpstr>Расходы бюджета сельского поселения Саранпауль</vt:lpstr>
      <vt:lpstr>Исполнение расходов бюджета сельского поселения Саранпауль</vt:lpstr>
      <vt:lpstr>Объем межбюджетных трансфертов передаваемых из бюджетов других уровней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 сельского поселения  Саранпауль</dc:title>
  <cp:lastModifiedBy>1</cp:lastModifiedBy>
  <cp:revision>74</cp:revision>
  <dcterms:modified xsi:type="dcterms:W3CDTF">2015-07-02T05:03:31Z</dcterms:modified>
</cp:coreProperties>
</file>